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78" r:id="rId2"/>
    <p:sldId id="279" r:id="rId3"/>
    <p:sldId id="281" r:id="rId4"/>
    <p:sldId id="280" r:id="rId5"/>
  </p:sldIdLst>
  <p:sldSz cx="9144000" cy="6858000" type="screen4x3"/>
  <p:notesSz cx="6858000" cy="9144000"/>
  <p:defaultTextStyle>
    <a:defPPr>
      <a:defRPr lang="en-US"/>
    </a:defPPr>
    <a:lvl1pPr marL="0" algn="l" defTabSz="45714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46" algn="l" defTabSz="45714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93" algn="l" defTabSz="45714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40" algn="l" defTabSz="45714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586" algn="l" defTabSz="45714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33" algn="l" defTabSz="45714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879" algn="l" defTabSz="45714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026" algn="l" defTabSz="45714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172" algn="l" defTabSz="45714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clrMru>
    <a:srgbClr val="00002F"/>
    <a:srgbClr val="9C8D5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23" d="100"/>
          <a:sy n="123" d="100"/>
        </p:scale>
        <p:origin x="44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748E73-9982-9B45-974F-12EEC2946B21}" type="datetimeFigureOut">
              <a:rPr lang="en-US" smtClean="0"/>
              <a:t>8/23/2019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8A60EE-E913-354F-9C2F-D1B35C4E6E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44089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4DBD69-EAA8-48A1-8D39-9AD23EFE6279}" type="datetimeFigureOut">
              <a:rPr lang="en-US" smtClean="0"/>
              <a:t>8/23/2019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9727DC-5B7A-4116-8A9A-F9A1824484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74737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7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0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1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14CD3-B2C3-D44E-AB73-D4BF4A678D51}" type="datetimeFigureOut">
              <a:rPr lang="en-US" smtClean="0"/>
              <a:t>8/23/2019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5AEED-60AD-1E4E-8ECF-2166D8FEEA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67670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14CD3-B2C3-D44E-AB73-D4BF4A678D51}" type="datetimeFigureOut">
              <a:rPr lang="en-US" smtClean="0"/>
              <a:t>8/23/2019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5AEED-60AD-1E4E-8ECF-2166D8FEEA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3973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92975" y="311150"/>
            <a:ext cx="2262188" cy="66325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239" y="311150"/>
            <a:ext cx="6637337" cy="66325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14CD3-B2C3-D44E-AB73-D4BF4A678D51}" type="datetimeFigureOut">
              <a:rPr lang="en-US" smtClean="0"/>
              <a:t>8/23/2019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5AEED-60AD-1E4E-8ECF-2166D8FEEA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4849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14CD3-B2C3-D44E-AB73-D4BF4A678D51}" type="datetimeFigureOut">
              <a:rPr lang="en-US" smtClean="0"/>
              <a:t>8/23/2019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5AEED-60AD-1E4E-8ECF-2166D8FEEA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2836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4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29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4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58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73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87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02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17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14CD3-B2C3-D44E-AB73-D4BF4A678D51}" type="datetimeFigureOut">
              <a:rPr lang="en-US" smtClean="0"/>
              <a:t>8/23/2019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5AEED-60AD-1E4E-8ECF-2166D8FEEA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55058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1812925"/>
            <a:ext cx="4449762" cy="5130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5401" y="1812925"/>
            <a:ext cx="4449763" cy="5130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14CD3-B2C3-D44E-AB73-D4BF4A678D51}" type="datetimeFigureOut">
              <a:rPr lang="en-US" smtClean="0"/>
              <a:t>8/23/2019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5AEED-60AD-1E4E-8ECF-2166D8FEEA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29635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46" indent="0">
              <a:buNone/>
              <a:defRPr sz="2000" b="1"/>
            </a:lvl2pPr>
            <a:lvl3pPr marL="914293" indent="0">
              <a:buNone/>
              <a:defRPr sz="1800" b="1"/>
            </a:lvl3pPr>
            <a:lvl4pPr marL="1371440" indent="0">
              <a:buNone/>
              <a:defRPr sz="1600" b="1"/>
            </a:lvl4pPr>
            <a:lvl5pPr marL="1828586" indent="0">
              <a:buNone/>
              <a:defRPr sz="1600" b="1"/>
            </a:lvl5pPr>
            <a:lvl6pPr marL="2285733" indent="0">
              <a:buNone/>
              <a:defRPr sz="1600" b="1"/>
            </a:lvl6pPr>
            <a:lvl7pPr marL="2742879" indent="0">
              <a:buNone/>
              <a:defRPr sz="1600" b="1"/>
            </a:lvl7pPr>
            <a:lvl8pPr marL="3200026" indent="0">
              <a:buNone/>
              <a:defRPr sz="1600" b="1"/>
            </a:lvl8pPr>
            <a:lvl9pPr marL="3657172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46" indent="0">
              <a:buNone/>
              <a:defRPr sz="2000" b="1"/>
            </a:lvl2pPr>
            <a:lvl3pPr marL="914293" indent="0">
              <a:buNone/>
              <a:defRPr sz="1800" b="1"/>
            </a:lvl3pPr>
            <a:lvl4pPr marL="1371440" indent="0">
              <a:buNone/>
              <a:defRPr sz="1600" b="1"/>
            </a:lvl4pPr>
            <a:lvl5pPr marL="1828586" indent="0">
              <a:buNone/>
              <a:defRPr sz="1600" b="1"/>
            </a:lvl5pPr>
            <a:lvl6pPr marL="2285733" indent="0">
              <a:buNone/>
              <a:defRPr sz="1600" b="1"/>
            </a:lvl6pPr>
            <a:lvl7pPr marL="2742879" indent="0">
              <a:buNone/>
              <a:defRPr sz="1600" b="1"/>
            </a:lvl7pPr>
            <a:lvl8pPr marL="3200026" indent="0">
              <a:buNone/>
              <a:defRPr sz="1600" b="1"/>
            </a:lvl8pPr>
            <a:lvl9pPr marL="3657172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14CD3-B2C3-D44E-AB73-D4BF4A678D51}" type="datetimeFigureOut">
              <a:rPr lang="en-US" smtClean="0"/>
              <a:t>8/23/2019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5AEED-60AD-1E4E-8ECF-2166D8FEEA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94219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14CD3-B2C3-D44E-AB73-D4BF4A678D51}" type="datetimeFigureOut">
              <a:rPr lang="en-US" smtClean="0"/>
              <a:t>8/23/2019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5AEED-60AD-1E4E-8ECF-2166D8FEEA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67772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14CD3-B2C3-D44E-AB73-D4BF4A678D51}" type="datetimeFigureOut">
              <a:rPr lang="en-US" smtClean="0"/>
              <a:t>8/23/2019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5AEED-60AD-1E4E-8ECF-2166D8FEEA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76177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46" indent="0">
              <a:buNone/>
              <a:defRPr sz="1200"/>
            </a:lvl2pPr>
            <a:lvl3pPr marL="914293" indent="0">
              <a:buNone/>
              <a:defRPr sz="1000"/>
            </a:lvl3pPr>
            <a:lvl4pPr marL="1371440" indent="0">
              <a:buNone/>
              <a:defRPr sz="900"/>
            </a:lvl4pPr>
            <a:lvl5pPr marL="1828586" indent="0">
              <a:buNone/>
              <a:defRPr sz="900"/>
            </a:lvl5pPr>
            <a:lvl6pPr marL="2285733" indent="0">
              <a:buNone/>
              <a:defRPr sz="900"/>
            </a:lvl6pPr>
            <a:lvl7pPr marL="2742879" indent="0">
              <a:buNone/>
              <a:defRPr sz="900"/>
            </a:lvl7pPr>
            <a:lvl8pPr marL="3200026" indent="0">
              <a:buNone/>
              <a:defRPr sz="900"/>
            </a:lvl8pPr>
            <a:lvl9pPr marL="3657172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14CD3-B2C3-D44E-AB73-D4BF4A678D51}" type="datetimeFigureOut">
              <a:rPr lang="en-US" smtClean="0"/>
              <a:t>8/23/2019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5AEED-60AD-1E4E-8ECF-2166D8FEEA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4519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46" indent="0">
              <a:buNone/>
              <a:defRPr sz="2800"/>
            </a:lvl2pPr>
            <a:lvl3pPr marL="914293" indent="0">
              <a:buNone/>
              <a:defRPr sz="2400"/>
            </a:lvl3pPr>
            <a:lvl4pPr marL="1371440" indent="0">
              <a:buNone/>
              <a:defRPr sz="2000"/>
            </a:lvl4pPr>
            <a:lvl5pPr marL="1828586" indent="0">
              <a:buNone/>
              <a:defRPr sz="2000"/>
            </a:lvl5pPr>
            <a:lvl6pPr marL="2285733" indent="0">
              <a:buNone/>
              <a:defRPr sz="2000"/>
            </a:lvl6pPr>
            <a:lvl7pPr marL="2742879" indent="0">
              <a:buNone/>
              <a:defRPr sz="2000"/>
            </a:lvl7pPr>
            <a:lvl8pPr marL="3200026" indent="0">
              <a:buNone/>
              <a:defRPr sz="2000"/>
            </a:lvl8pPr>
            <a:lvl9pPr marL="3657172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46" indent="0">
              <a:buNone/>
              <a:defRPr sz="1200"/>
            </a:lvl2pPr>
            <a:lvl3pPr marL="914293" indent="0">
              <a:buNone/>
              <a:defRPr sz="1000"/>
            </a:lvl3pPr>
            <a:lvl4pPr marL="1371440" indent="0">
              <a:buNone/>
              <a:defRPr sz="900"/>
            </a:lvl4pPr>
            <a:lvl5pPr marL="1828586" indent="0">
              <a:buNone/>
              <a:defRPr sz="900"/>
            </a:lvl5pPr>
            <a:lvl6pPr marL="2285733" indent="0">
              <a:buNone/>
              <a:defRPr sz="900"/>
            </a:lvl6pPr>
            <a:lvl7pPr marL="2742879" indent="0">
              <a:buNone/>
              <a:defRPr sz="900"/>
            </a:lvl7pPr>
            <a:lvl8pPr marL="3200026" indent="0">
              <a:buNone/>
              <a:defRPr sz="900"/>
            </a:lvl8pPr>
            <a:lvl9pPr marL="3657172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14CD3-B2C3-D44E-AB73-D4BF4A678D51}" type="datetimeFigureOut">
              <a:rPr lang="en-US" smtClean="0"/>
              <a:t>8/23/2019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5AEED-60AD-1E4E-8ECF-2166D8FEEA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20163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29" tIns="45714" rIns="91429" bIns="45714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29" tIns="45714" rIns="91429" bIns="45714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29" tIns="45714" rIns="91429" bIns="45714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314CD3-B2C3-D44E-AB73-D4BF4A678D51}" type="datetimeFigureOut">
              <a:rPr lang="en-US" smtClean="0"/>
              <a:t>8/23/2019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29" tIns="45714" rIns="91429" bIns="45714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29" tIns="45714" rIns="91429" bIns="45714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25AEED-60AD-1E4E-8ECF-2166D8FEEA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4637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146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60" indent="-342860" algn="l" defTabSz="457146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863" indent="-285717" algn="l" defTabSz="457146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867" indent="-228573" algn="l" defTabSz="457146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013" indent="-228573" algn="l" defTabSz="457146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159" indent="-228573" algn="l" defTabSz="457146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306" indent="-228573" algn="l" defTabSz="457146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453" indent="-228573" algn="l" defTabSz="457146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599" indent="-228573" algn="l" defTabSz="457146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746" indent="-228573" algn="l" defTabSz="457146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1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46" algn="l" defTabSz="4571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93" algn="l" defTabSz="4571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40" algn="l" defTabSz="4571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86" algn="l" defTabSz="4571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33" algn="l" defTabSz="4571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879" algn="l" defTabSz="4571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26" algn="l" defTabSz="4571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172" algn="l" defTabSz="4571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uakron.edu/parking/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mchenry@uakron.edu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Relationship Id="rId6" Type="http://schemas.openxmlformats.org/officeDocument/2006/relationships/hyperlink" Target="https://www.uakron.edu/controller/payroll-forms.dot" TargetMode="External"/><Relationship Id="rId5" Type="http://schemas.openxmlformats.org/officeDocument/2006/relationships/hyperlink" Target="https://www.google.com/search?rlz=1C1SQJL_enUS770US770&amp;q=school+employees+retirement+system+of+ohio+phone&amp;ludocid=6726486358747421329&amp;sa=X&amp;ved=2ahUKEwjMl_GqxpbkAhVLba0KHTNoAOkQ6BMwIHoECAkQDg" TargetMode="External"/><Relationship Id="rId4" Type="http://schemas.openxmlformats.org/officeDocument/2006/relationships/hyperlink" Target="https://www.google.com/search?rlz=1C1SQJL_enUS770US770&amp;q=opers+columbus+phone&amp;ludocid=7740948913193793361&amp;sa=X&amp;ved=2ahUKEwjQ9sy8xpbkAhVP1qwKHbUHBr4Q6BMwHXoECAgQDg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trsoh.org/employer/reporting/determination/exemptions.html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Relationship Id="rId4" Type="http://schemas.openxmlformats.org/officeDocument/2006/relationships/hyperlink" Target="https://www.strsoh.org/employer/reporting/new-hire/overview.html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uakron.edu/controller/payroll.dot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UCM-1016-32800_GeneralPP3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5251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39799"/>
            <a:ext cx="8229600" cy="762001"/>
          </a:xfrm>
        </p:spPr>
        <p:txBody>
          <a:bodyPr anchor="b">
            <a:normAutofit/>
          </a:bodyPr>
          <a:lstStyle/>
          <a:p>
            <a:pPr algn="l"/>
            <a:r>
              <a:rPr lang="en-US" sz="3200" b="1" dirty="0">
                <a:solidFill>
                  <a:srgbClr val="00002F"/>
                </a:solidFill>
                <a:latin typeface="Georgia"/>
                <a:cs typeface="Georgia"/>
              </a:rPr>
              <a:t>ACADEMICS- Eligibility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4192097"/>
            <a:ext cx="8308428" cy="1009231"/>
          </a:xfrm>
        </p:spPr>
        <p:txBody>
          <a:bodyPr anchor="b">
            <a:noAutofit/>
          </a:bodyPr>
          <a:lstStyle/>
          <a:p>
            <a:endParaRPr lang="en-US" sz="3000" dirty="0">
              <a:latin typeface="Georgia" panose="02040502050405020303" pitchFamily="18" charset="0"/>
              <a:hlinkClick r:id="rId3"/>
            </a:endParaRPr>
          </a:p>
          <a:p>
            <a:r>
              <a:rPr lang="en-US" sz="1900" dirty="0">
                <a:latin typeface="Georgia" panose="02040502050405020303" pitchFamily="18" charset="0"/>
              </a:rPr>
              <a:t>I-9 Forms</a:t>
            </a:r>
          </a:p>
          <a:p>
            <a:endParaRPr lang="en-US" sz="800" dirty="0">
              <a:latin typeface="Georgia" panose="02040502050405020303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900" dirty="0">
                <a:latin typeface="Georgia" panose="02040502050405020303" pitchFamily="18" charset="0"/>
              </a:rPr>
              <a:t>All Graduate Assistants are required to complete the I-9 form for the Graduate School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900" dirty="0">
                <a:latin typeface="Georgia" panose="02040502050405020303" pitchFamily="18" charset="0"/>
              </a:rPr>
              <a:t>You will fill out the I-9 in your home department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900" dirty="0">
                <a:latin typeface="Georgia" panose="02040502050405020303" pitchFamily="18" charset="0"/>
              </a:rPr>
              <a:t>You will not be paid until the Graduate School has received your I-9</a:t>
            </a:r>
          </a:p>
          <a:p>
            <a:pPr marL="742896" lvl="1" indent="-285750">
              <a:buFont typeface="Arial" panose="020B0604020202020204" pitchFamily="34" charset="0"/>
              <a:buChar char="•"/>
            </a:pPr>
            <a:r>
              <a:rPr lang="en-US" sz="1500" dirty="0">
                <a:latin typeface="Georgia" panose="02040502050405020303" pitchFamily="18" charset="0"/>
              </a:rPr>
              <a:t>Purpose – to document that both citizens and non-citizens are authorized to work in the US.  It is required by Homeland Security and MUST be completed by ALL graduate assistants.</a:t>
            </a:r>
          </a:p>
          <a:p>
            <a:pPr marL="742896" lvl="1" indent="-285750">
              <a:buFont typeface="Arial" panose="020B0604020202020204" pitchFamily="34" charset="0"/>
              <a:buChar char="•"/>
            </a:pPr>
            <a:r>
              <a:rPr lang="en-US" sz="1500" dirty="0">
                <a:latin typeface="Georgia" panose="02040502050405020303" pitchFamily="18" charset="0"/>
              </a:rPr>
              <a:t>Most commonly accepted identification is passport or driver’s license AND social security card – list of acceptable documents on website</a:t>
            </a:r>
          </a:p>
        </p:txBody>
      </p:sp>
    </p:spTree>
    <p:extLst>
      <p:ext uri="{BB962C8B-B14F-4D97-AF65-F5344CB8AC3E}">
        <p14:creationId xmlns:p14="http://schemas.microsoft.com/office/powerpoint/2010/main" val="31040498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UCM-1016-32800_GeneralPP3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39799"/>
            <a:ext cx="8229600" cy="762001"/>
          </a:xfrm>
        </p:spPr>
        <p:txBody>
          <a:bodyPr anchor="b">
            <a:normAutofit/>
          </a:bodyPr>
          <a:lstStyle/>
          <a:p>
            <a:r>
              <a:rPr lang="en-US" sz="3200" dirty="0">
                <a:latin typeface="Georgia" panose="02040502050405020303" pitchFamily="18" charset="0"/>
              </a:rPr>
              <a:t>Payroll Forms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6835" y="2369038"/>
            <a:ext cx="8308428" cy="3821724"/>
          </a:xfrm>
        </p:spPr>
        <p:txBody>
          <a:bodyPr anchor="b">
            <a:noAutofit/>
          </a:bodyPr>
          <a:lstStyle/>
          <a:p>
            <a:endParaRPr lang="en-US" sz="800" dirty="0">
              <a:latin typeface="Georgia" panose="02040502050405020303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900" dirty="0">
                <a:latin typeface="Georgia" panose="02040502050405020303" pitchFamily="18" charset="0"/>
              </a:rPr>
              <a:t>International students: e-mail Brenda McHenry at </a:t>
            </a:r>
            <a:r>
              <a:rPr lang="en-US" sz="1900" dirty="0">
                <a:latin typeface="Georgia" panose="02040502050405020303" pitchFamily="18" charset="0"/>
                <a:hlinkClick r:id="rId3"/>
              </a:rPr>
              <a:t>mchenry@uakron.edu</a:t>
            </a:r>
            <a:endParaRPr lang="en-US" sz="1900" dirty="0">
              <a:latin typeface="Georgia" panose="02040502050405020303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900" dirty="0">
                <a:latin typeface="Georgia" panose="02040502050405020303" pitchFamily="18" charset="0"/>
              </a:rPr>
              <a:t>2019 W-4 Form/Ohio IT-4 Form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900" dirty="0">
                <a:latin typeface="Georgia" panose="02040502050405020303" pitchFamily="18" charset="0"/>
              </a:rPr>
              <a:t>Form SSA-1945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900" dirty="0">
                <a:latin typeface="Georgia" panose="02040502050405020303" pitchFamily="18" charset="0"/>
              </a:rPr>
              <a:t>Direct Deposit Form (pick-up 1</a:t>
            </a:r>
            <a:r>
              <a:rPr lang="en-US" sz="1900" baseline="30000" dirty="0">
                <a:latin typeface="Georgia" panose="02040502050405020303" pitchFamily="18" charset="0"/>
              </a:rPr>
              <a:t>st</a:t>
            </a:r>
            <a:r>
              <a:rPr lang="en-US" sz="1900" dirty="0">
                <a:latin typeface="Georgia" panose="02040502050405020303" pitchFamily="18" charset="0"/>
              </a:rPr>
              <a:t> paycheck)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900" dirty="0">
                <a:latin typeface="Georgia" panose="02040502050405020303" pitchFamily="18" charset="0"/>
              </a:rPr>
              <a:t>OPERS Exemption Form or Election Form for Students</a:t>
            </a:r>
          </a:p>
          <a:p>
            <a:pPr lvl="1"/>
            <a:r>
              <a:rPr lang="en-US" sz="1100" dirty="0">
                <a:latin typeface="Georgia" panose="02040502050405020303" pitchFamily="18" charset="0"/>
              </a:rPr>
              <a:t>Hired on or after September 28, 2016</a:t>
            </a:r>
          </a:p>
          <a:p>
            <a:pPr marL="742896" lvl="1" indent="-285750">
              <a:buFont typeface="Arial" panose="020B0604020202020204" pitchFamily="34" charset="0"/>
              <a:buChar char="•"/>
            </a:pPr>
            <a:r>
              <a:rPr lang="en-US" sz="1600" u="sng" dirty="0">
                <a:hlinkClick r:id="rId4"/>
              </a:rPr>
              <a:t>Phone</a:t>
            </a:r>
            <a:r>
              <a:rPr lang="en-US" sz="1600" dirty="0"/>
              <a:t>: </a:t>
            </a:r>
            <a:r>
              <a:rPr lang="en-US" sz="1600" b="0" dirty="0"/>
              <a:t>(800) 222-7377</a:t>
            </a:r>
            <a:endParaRPr lang="en-US" sz="1600" dirty="0">
              <a:latin typeface="Georgia" panose="02040502050405020303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900" dirty="0">
                <a:latin typeface="Georgia" panose="02040502050405020303" pitchFamily="18" charset="0"/>
              </a:rPr>
              <a:t>SERS Exemption Form or Membership Record</a:t>
            </a:r>
          </a:p>
          <a:p>
            <a:pPr marL="742896" lvl="1" indent="-285750">
              <a:buFont typeface="Arial" panose="020B0604020202020204" pitchFamily="34" charset="0"/>
              <a:buChar char="•"/>
            </a:pPr>
            <a:r>
              <a:rPr lang="en-US" sz="1600" u="sng" dirty="0">
                <a:hlinkClick r:id="rId5"/>
              </a:rPr>
              <a:t>Phone</a:t>
            </a:r>
            <a:r>
              <a:rPr lang="en-US" sz="1600" dirty="0"/>
              <a:t>: </a:t>
            </a:r>
            <a:r>
              <a:rPr lang="en-US" sz="1600" b="0" dirty="0"/>
              <a:t>(800) 878-5853</a:t>
            </a:r>
            <a:endParaRPr lang="en-US" sz="1500" dirty="0">
              <a:latin typeface="Georgia" panose="02040502050405020303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900" dirty="0">
                <a:latin typeface="Georgia" panose="02040502050405020303" pitchFamily="18" charset="0"/>
              </a:rPr>
              <a:t>30 days from date of hire to submit an exemption form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900" dirty="0">
                <a:latin typeface="Georgia" panose="02040502050405020303" pitchFamily="18" charset="0"/>
              </a:rPr>
              <a:t>Forms available on the Payroll Forms web page: </a:t>
            </a:r>
            <a:r>
              <a:rPr lang="en-US" sz="2000" dirty="0">
                <a:hlinkClick r:id="rId6"/>
              </a:rPr>
              <a:t>https://www.uakron.edu/controller/payroll-forms.dot</a:t>
            </a:r>
            <a:endParaRPr lang="en-US" sz="1900" dirty="0">
              <a:latin typeface="Georgia" panose="02040502050405020303" pitchFamily="18" charset="0"/>
            </a:endParaRPr>
          </a:p>
          <a:p>
            <a:pPr lvl="1"/>
            <a:endParaRPr lang="en-US" sz="13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89604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UCM-1016-32800_GeneralPP3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37" y="80718"/>
            <a:ext cx="9144000" cy="6858000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6835" y="984738"/>
            <a:ext cx="8308428" cy="4986216"/>
          </a:xfrm>
        </p:spPr>
        <p:txBody>
          <a:bodyPr anchor="b">
            <a:noAutofit/>
          </a:bodyPr>
          <a:lstStyle/>
          <a:p>
            <a:pPr lvl="0" algn="ctr" defTabSz="914400" eaLnBrk="0" fontAlgn="base" hangingPunct="0">
              <a:spcAft>
                <a:spcPct val="0"/>
              </a:spcAft>
              <a:buClr>
                <a:srgbClr val="333399"/>
              </a:buClr>
            </a:pPr>
            <a:r>
              <a:rPr lang="en-US" sz="2000" kern="0" dirty="0">
                <a:latin typeface="Garamond" pitchFamily="18" charset="0"/>
                <a:cs typeface="Arial"/>
              </a:rPr>
              <a:t>Graduate Teaching Assistants</a:t>
            </a:r>
          </a:p>
          <a:p>
            <a:pPr marL="342900" lvl="0" indent="-342900" defTabSz="914400" eaLnBrk="0" fontAlgn="base" hangingPunct="0">
              <a:spcAft>
                <a:spcPct val="0"/>
              </a:spcAft>
              <a:buClr>
                <a:srgbClr val="333399"/>
              </a:buClr>
              <a:buFont typeface="Times" pitchFamily="-112" charset="0"/>
              <a:buChar char="•"/>
            </a:pPr>
            <a:r>
              <a:rPr lang="en-US" sz="1800" b="0" kern="0" dirty="0">
                <a:latin typeface="Garamond" pitchFamily="18" charset="0"/>
                <a:cs typeface="Arial"/>
              </a:rPr>
              <a:t>If you are an active member in State Teachers Retirement System of Ohio (STRS) and you are </a:t>
            </a:r>
            <a:r>
              <a:rPr lang="en-US" sz="1800" i="1" kern="0" dirty="0">
                <a:latin typeface="Garamond" pitchFamily="18" charset="0"/>
                <a:cs typeface="Arial"/>
              </a:rPr>
              <a:t>not</a:t>
            </a:r>
            <a:r>
              <a:rPr lang="en-US" sz="1800" b="0" kern="0" dirty="0">
                <a:latin typeface="Garamond" pitchFamily="18" charset="0"/>
                <a:cs typeface="Arial"/>
              </a:rPr>
              <a:t> </a:t>
            </a:r>
            <a:r>
              <a:rPr lang="en-US" sz="1800" kern="0" dirty="0">
                <a:latin typeface="Garamond" pitchFamily="18" charset="0"/>
                <a:cs typeface="Arial"/>
              </a:rPr>
              <a:t>on a leave of absence </a:t>
            </a:r>
            <a:r>
              <a:rPr lang="en-US" sz="1800" b="0" kern="0" dirty="0">
                <a:latin typeface="Garamond" pitchFamily="18" charset="0"/>
                <a:cs typeface="Arial"/>
              </a:rPr>
              <a:t>from a teaching position covered by STRS Ohio, you may apply for exemption from contributions to STRS Ohio. </a:t>
            </a:r>
          </a:p>
          <a:p>
            <a:pPr marL="342900" lvl="0" indent="-342900" defTabSz="914400" eaLnBrk="0" fontAlgn="base" hangingPunct="0">
              <a:spcAft>
                <a:spcPct val="0"/>
              </a:spcAft>
              <a:buClr>
                <a:srgbClr val="333399"/>
              </a:buClr>
            </a:pPr>
            <a:r>
              <a:rPr lang="en-US" sz="1800" b="0" kern="0" dirty="0">
                <a:latin typeface="Garamond" pitchFamily="18" charset="0"/>
                <a:cs typeface="Arial"/>
              </a:rPr>
              <a:t>	Please consult the STRS Ohio website at </a:t>
            </a:r>
            <a:r>
              <a:rPr lang="en-US" sz="1800" dirty="0">
                <a:hlinkClick r:id="rId3"/>
              </a:rPr>
              <a:t>https://www.strsoh.org/employer/reporting/determination/exemptions.html </a:t>
            </a:r>
            <a:endParaRPr lang="en-US" sz="1800" dirty="0"/>
          </a:p>
          <a:p>
            <a:pPr marL="342900" lvl="0" indent="-342900" defTabSz="914400" eaLnBrk="0" fontAlgn="base" hangingPunct="0">
              <a:spcAft>
                <a:spcPct val="0"/>
              </a:spcAft>
              <a:buClr>
                <a:srgbClr val="333399"/>
              </a:buClr>
            </a:pPr>
            <a:r>
              <a:rPr lang="en-US" sz="1800" b="0" kern="0" dirty="0">
                <a:latin typeface="Garamond" pitchFamily="18" charset="0"/>
                <a:cs typeface="Arial"/>
              </a:rPr>
              <a:t>	for more information and an </a:t>
            </a:r>
            <a:r>
              <a:rPr lang="en-US" sz="1800" kern="0" dirty="0">
                <a:latin typeface="Garamond" pitchFamily="18" charset="0"/>
                <a:cs typeface="Arial"/>
              </a:rPr>
              <a:t>“Exemption from Contributions for Student Employees” </a:t>
            </a:r>
            <a:r>
              <a:rPr lang="en-US" sz="1800" b="0" kern="0" dirty="0">
                <a:latin typeface="Garamond" pitchFamily="18" charset="0"/>
                <a:cs typeface="Arial"/>
              </a:rPr>
              <a:t>application form. </a:t>
            </a:r>
          </a:p>
          <a:p>
            <a:pPr marL="342900" lvl="0" indent="-342900" defTabSz="914400" eaLnBrk="0" fontAlgn="base" hangingPunct="0">
              <a:spcAft>
                <a:spcPct val="0"/>
              </a:spcAft>
              <a:buClr>
                <a:srgbClr val="333399"/>
              </a:buClr>
            </a:pPr>
            <a:endParaRPr lang="en-US" sz="1800" b="0" kern="0" dirty="0">
              <a:latin typeface="Garamond" pitchFamily="18" charset="0"/>
              <a:cs typeface="Arial"/>
            </a:endParaRPr>
          </a:p>
          <a:p>
            <a:pPr marL="342900" lvl="0" indent="-342900" defTabSz="914400" eaLnBrk="0" fontAlgn="base" hangingPunct="0">
              <a:spcAft>
                <a:spcPct val="0"/>
              </a:spcAft>
              <a:buClr>
                <a:srgbClr val="333399"/>
              </a:buClr>
              <a:buFont typeface="Times" pitchFamily="-112" charset="0"/>
              <a:buChar char="•"/>
            </a:pPr>
            <a:r>
              <a:rPr lang="en-US" sz="1800" b="0" kern="0" dirty="0">
                <a:latin typeface="Garamond" pitchFamily="18" charset="0"/>
                <a:cs typeface="Arial"/>
              </a:rPr>
              <a:t>If you are an active member in State Teachers Retirement System of Ohio (STRS) and </a:t>
            </a:r>
            <a:r>
              <a:rPr lang="en-US" sz="1800" kern="0" dirty="0">
                <a:latin typeface="Garamond" pitchFamily="18" charset="0"/>
                <a:cs typeface="Arial"/>
              </a:rPr>
              <a:t>on a leave of absence </a:t>
            </a:r>
            <a:r>
              <a:rPr lang="en-US" sz="1800" b="0" kern="0" dirty="0">
                <a:latin typeface="Garamond" pitchFamily="18" charset="0"/>
                <a:cs typeface="Arial"/>
              </a:rPr>
              <a:t>from a teaching position covered by STRS Ohio, or wish to contribute to STRS Ohio, you must complete a </a:t>
            </a:r>
            <a:r>
              <a:rPr lang="en-US" sz="1800" kern="0" dirty="0">
                <a:latin typeface="Garamond" pitchFamily="18" charset="0"/>
                <a:cs typeface="Arial"/>
              </a:rPr>
              <a:t>“Member Information” </a:t>
            </a:r>
            <a:r>
              <a:rPr lang="en-US" sz="1800" b="0" kern="0" dirty="0">
                <a:latin typeface="Garamond" pitchFamily="18" charset="0"/>
                <a:cs typeface="Arial"/>
              </a:rPr>
              <a:t>form.  </a:t>
            </a:r>
          </a:p>
          <a:p>
            <a:pPr marL="342900" lvl="0" indent="-342900" defTabSz="914400" eaLnBrk="0" fontAlgn="base" hangingPunct="0">
              <a:spcAft>
                <a:spcPct val="0"/>
              </a:spcAft>
              <a:buClr>
                <a:srgbClr val="333399"/>
              </a:buClr>
            </a:pPr>
            <a:r>
              <a:rPr lang="en-US" sz="1800" b="0" kern="0" dirty="0">
                <a:latin typeface="Garamond" pitchFamily="18" charset="0"/>
                <a:cs typeface="Arial"/>
              </a:rPr>
              <a:t>	The form is available on the STRS Ohio website at </a:t>
            </a:r>
            <a:r>
              <a:rPr lang="en-US" sz="2000" dirty="0">
                <a:hlinkClick r:id="rId4"/>
              </a:rPr>
              <a:t>https://www.strsoh.org/employer/reporting/new-hire/overview.html</a:t>
            </a:r>
            <a:r>
              <a:rPr lang="en-US" sz="2000" dirty="0"/>
              <a:t>.</a:t>
            </a:r>
            <a:endParaRPr lang="en-US" sz="19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56683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UCM-1016-32800_GeneralPP3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5251"/>
            <a:ext cx="9144000" cy="6858000"/>
          </a:xfrm>
          <a:prstGeom prst="rect">
            <a:avLst/>
          </a:prstGeom>
        </p:spPr>
      </p:pic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521218"/>
              </p:ext>
            </p:extLst>
          </p:nvPr>
        </p:nvGraphicFramePr>
        <p:xfrm>
          <a:off x="1583977" y="3571621"/>
          <a:ext cx="60960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147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353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584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Contact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Last Name Begins</a:t>
                      </a:r>
                      <a:r>
                        <a:rPr lang="en-US" baseline="0" dirty="0"/>
                        <a:t>  With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Ext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Sue Allshouse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 – Da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6759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Carla </a:t>
                      </a:r>
                      <a:r>
                        <a:rPr lang="en-US" dirty="0" err="1"/>
                        <a:t>Corsaro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Db – </a:t>
                      </a:r>
                      <a:r>
                        <a:rPr lang="en-US" dirty="0" err="1"/>
                        <a:t>Hul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6555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Ruth Roberts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Hum – </a:t>
                      </a:r>
                      <a:r>
                        <a:rPr lang="en-US" dirty="0" err="1"/>
                        <a:t>Mi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6558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Annemarie Crouse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Mo – </a:t>
                      </a:r>
                      <a:r>
                        <a:rPr lang="en-US" dirty="0" err="1"/>
                        <a:t>Sh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6553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Sandy White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Si – 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7206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57201" y="1978240"/>
            <a:ext cx="810964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Georgia" panose="02040502050405020303" pitchFamily="18" charset="0"/>
              </a:rPr>
              <a:t>Submit all Payroll forms to the Payroll Office:</a:t>
            </a:r>
          </a:p>
          <a:p>
            <a:pPr algn="ctr"/>
            <a:endParaRPr lang="en-US" sz="1000" dirty="0">
              <a:latin typeface="Georgia" panose="02040502050405020303" pitchFamily="18" charset="0"/>
            </a:endParaRPr>
          </a:p>
          <a:p>
            <a:pPr algn="ctr"/>
            <a:r>
              <a:rPr lang="en-US" dirty="0">
                <a:latin typeface="Georgia" panose="02040502050405020303" pitchFamily="18" charset="0"/>
              </a:rPr>
              <a:t>Administrative Services Building (ASB)  Room 102</a:t>
            </a:r>
          </a:p>
          <a:p>
            <a:pPr algn="ctr"/>
            <a:r>
              <a:rPr lang="en-US" dirty="0">
                <a:latin typeface="Georgia" panose="02040502050405020303" pitchFamily="18" charset="0"/>
              </a:rPr>
              <a:t>185 East Mill Street, Akron, Ohio 44325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287731" y="3086236"/>
            <a:ext cx="26884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Questions?</a:t>
            </a:r>
          </a:p>
        </p:txBody>
      </p:sp>
      <p:sp>
        <p:nvSpPr>
          <p:cNvPr id="9" name="Text Placeholder 2"/>
          <p:cNvSpPr>
            <a:spLocks noGrp="1"/>
          </p:cNvSpPr>
          <p:nvPr>
            <p:ph type="body" idx="1"/>
          </p:nvPr>
        </p:nvSpPr>
        <p:spPr>
          <a:xfrm>
            <a:off x="1374916" y="842812"/>
            <a:ext cx="6514122" cy="1166690"/>
          </a:xfrm>
        </p:spPr>
        <p:txBody>
          <a:bodyPr anchor="b">
            <a:noAutofit/>
          </a:bodyPr>
          <a:lstStyle/>
          <a:p>
            <a:pPr algn="ctr"/>
            <a:endParaRPr lang="en-US" sz="1500" dirty="0">
              <a:latin typeface="Georgia" panose="02040502050405020303" pitchFamily="18" charset="0"/>
            </a:endParaRPr>
          </a:p>
          <a:p>
            <a:pPr algn="ctr"/>
            <a:endParaRPr lang="en-US" sz="1500" dirty="0">
              <a:latin typeface="Georgia" panose="02040502050405020303" pitchFamily="18" charset="0"/>
            </a:endParaRPr>
          </a:p>
          <a:p>
            <a:pPr algn="ctr"/>
            <a:endParaRPr lang="en-US" sz="1500" dirty="0">
              <a:latin typeface="Georgia" panose="02040502050405020303" pitchFamily="18" charset="0"/>
            </a:endParaRPr>
          </a:p>
          <a:p>
            <a:pPr algn="ctr"/>
            <a:r>
              <a:rPr lang="en-US" sz="1500" dirty="0">
                <a:latin typeface="Georgia" panose="02040502050405020303" pitchFamily="18" charset="0"/>
              </a:rPr>
              <a:t>Biweekly payroll schedule</a:t>
            </a:r>
          </a:p>
          <a:p>
            <a:pPr algn="ctr"/>
            <a:r>
              <a:rPr lang="en-US" sz="1500" dirty="0">
                <a:latin typeface="Georgia" panose="02040502050405020303" pitchFamily="18" charset="0"/>
                <a:hlinkClick r:id="rId3"/>
              </a:rPr>
              <a:t>https://www.uakron.edu/controller/payroll.dot</a:t>
            </a:r>
            <a:endParaRPr lang="en-US" sz="1500" dirty="0">
              <a:latin typeface="Georgia" panose="02040502050405020303" pitchFamily="18" charset="0"/>
            </a:endParaRPr>
          </a:p>
          <a:p>
            <a:pPr algn="ctr"/>
            <a:endParaRPr lang="en-US" sz="15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92480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5920</TotalTime>
  <Words>270</Words>
  <Application>Microsoft Office PowerPoint</Application>
  <PresentationFormat>On-screen Show (4:3)</PresentationFormat>
  <Paragraphs>57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Garamond</vt:lpstr>
      <vt:lpstr>Georgia</vt:lpstr>
      <vt:lpstr>Times</vt:lpstr>
      <vt:lpstr>Office Theme</vt:lpstr>
      <vt:lpstr>ACADEMICS- Eligibility</vt:lpstr>
      <vt:lpstr>Payroll Forms</vt:lpstr>
      <vt:lpstr>PowerPoint Presentation</vt:lpstr>
      <vt:lpstr>PowerPoint Presentation</vt:lpstr>
    </vt:vector>
  </TitlesOfParts>
  <Company>University of Akron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Standard User</dc:creator>
  <cp:lastModifiedBy>Blake,Heather A</cp:lastModifiedBy>
  <cp:revision>102</cp:revision>
  <cp:lastPrinted>2015-06-05T13:13:34Z</cp:lastPrinted>
  <dcterms:created xsi:type="dcterms:W3CDTF">2015-06-03T17:53:09Z</dcterms:created>
  <dcterms:modified xsi:type="dcterms:W3CDTF">2019-08-23T13:09:43Z</dcterms:modified>
</cp:coreProperties>
</file>